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8630" r:id="rId3"/>
    <p:sldId id="8631" r:id="rId5"/>
    <p:sldId id="8632" r:id="rId6"/>
    <p:sldId id="8573" r:id="rId7"/>
    <p:sldId id="8574" r:id="rId8"/>
    <p:sldId id="8575" r:id="rId9"/>
    <p:sldId id="8576" r:id="rId10"/>
    <p:sldId id="8533" r:id="rId11"/>
    <p:sldId id="8577" r:id="rId12"/>
    <p:sldId id="8579" r:id="rId13"/>
    <p:sldId id="344" r:id="rId14"/>
    <p:sldId id="8619" r:id="rId15"/>
    <p:sldId id="8551" r:id="rId16"/>
    <p:sldId id="8546" r:id="rId17"/>
    <p:sldId id="8552" r:id="rId18"/>
    <p:sldId id="8555" r:id="rId19"/>
    <p:sldId id="8553" r:id="rId20"/>
    <p:sldId id="8554" r:id="rId21"/>
    <p:sldId id="8534" r:id="rId22"/>
    <p:sldId id="8539" r:id="rId23"/>
    <p:sldId id="345" r:id="rId24"/>
    <p:sldId id="8540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9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51" y="3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0318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First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B1757-8956-4EB9-A61B-2BB94BC071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1645" y="339632"/>
            <a:ext cx="5738950" cy="6178736"/>
          </a:xfrm>
          <a:custGeom>
            <a:avLst/>
            <a:gdLst>
              <a:gd name="connsiteX0" fmla="*/ 0 w 3657600"/>
              <a:gd name="connsiteY0" fmla="*/ 0 h 3657600"/>
              <a:gd name="connsiteX1" fmla="*/ 3657600 w 3657600"/>
              <a:gd name="connsiteY1" fmla="*/ 0 h 3657600"/>
              <a:gd name="connsiteX2" fmla="*/ 3657600 w 3657600"/>
              <a:gd name="connsiteY2" fmla="*/ 3657600 h 3657600"/>
              <a:gd name="connsiteX3" fmla="*/ 0 w 3657600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3657600">
                <a:moveTo>
                  <a:pt x="0" y="0"/>
                </a:moveTo>
                <a:lnTo>
                  <a:pt x="3657600" y="0"/>
                </a:lnTo>
                <a:lnTo>
                  <a:pt x="3657600" y="3657600"/>
                </a:lnTo>
                <a:lnTo>
                  <a:pt x="0" y="3657600"/>
                </a:lnTo>
                <a:close/>
              </a:path>
            </a:pathLst>
          </a:custGeo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348445" y="6143987"/>
            <a:ext cx="2743200" cy="45719"/>
          </a:xfrm>
          <a:prstGeom prst="rect">
            <a:avLst/>
          </a:prstGeom>
          <a:solidFill>
            <a:srgbClr val="2D1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705485" y="608966"/>
            <a:ext cx="172718" cy="172718"/>
          </a:xfrm>
          <a:prstGeom prst="rect">
            <a:avLst/>
          </a:prstGeom>
          <a:solidFill>
            <a:srgbClr val="2D1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140111" y="5544823"/>
            <a:ext cx="253363" cy="2533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851456EF-EDA7-466D-90A9-97D47B7037CB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1A7D73ED-7EBB-4E11-B60B-79773C5177D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" panose="020B0500000000000000" pitchFamily="34" charset="-122"/>
          <a:ea typeface="思源黑体" panose="020B05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tags" Target="../tags/tag24.xml"/><Relationship Id="rId4" Type="http://schemas.openxmlformats.org/officeDocument/2006/relationships/image" Target="../media/image3.png"/><Relationship Id="rId3" Type="http://schemas.openxmlformats.org/officeDocument/2006/relationships/tags" Target="../tags/tag23.xml"/><Relationship Id="rId2" Type="http://schemas.openxmlformats.org/officeDocument/2006/relationships/image" Target="../media/image2.png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tags" Target="../tags/tag4.xml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5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6.png"/><Relationship Id="rId1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7.png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5"/>
          <p:cNvSpPr/>
          <p:nvPr>
            <p:custDataLst>
              <p:tags r:id="rId1"/>
            </p:custDataLst>
          </p:nvPr>
        </p:nvSpPr>
        <p:spPr>
          <a:xfrm>
            <a:off x="601980" y="1770380"/>
            <a:ext cx="6431280" cy="279273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  <a:effectLst>
            <a:outerShdw blurRad="508000" dist="190500" dir="54000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 descr="P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27965"/>
            <a:ext cx="4981575" cy="648843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85998" y="0"/>
            <a:ext cx="1019171" cy="1945222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/>
              <a:ea typeface="微软雅黑" panose="020B0503020204020204" charset="-122"/>
              <a:sym typeface="Times New Roman" panose="020206030504050203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164336" y="1260442"/>
            <a:ext cx="45590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432560" y="2394585"/>
            <a:ext cx="4473575" cy="613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莱昂纳多</a:t>
            </a:r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·</a:t>
            </a:r>
            <a:r>
              <a:rPr lang="zh-CN" altLang="en-US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迪卡普里奥</a:t>
            </a:r>
            <a:endParaRPr lang="zh-CN" altLang="en-US" sz="3600">
              <a:ea typeface="宋体" panose="02010600030101010101" pitchFamily="2" charset="-122"/>
            </a:endParaRPr>
          </a:p>
          <a:p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3095" y="3131185"/>
            <a:ext cx="37153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图数据可视化项目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5960" y="5337810"/>
            <a:ext cx="264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汇报人：胡慧泽</a:t>
            </a:r>
            <a:r>
              <a:rPr lang="en-US" altLang="zh-CN" b="1"/>
              <a:t> </a:t>
            </a:r>
            <a:r>
              <a:rPr lang="zh-CN" altLang="en-US" b="1">
                <a:ea typeface="宋体" panose="02010600030101010101" pitchFamily="2" charset="-122"/>
              </a:rPr>
              <a:t>吕欣萌</a:t>
            </a:r>
            <a:endParaRPr lang="zh-CN" altLang="en-US" b="1"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2585" y="5337810"/>
            <a:ext cx="2806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汇报日期：</a:t>
            </a:r>
            <a:r>
              <a:rPr lang="en-US" altLang="zh-CN" b="1">
                <a:latin typeface="仿宋" panose="02010609060101010101" charset="-122"/>
                <a:ea typeface="仿宋" panose="02010609060101010101" charset="-122"/>
                <a:cs typeface="+mn-lt"/>
              </a:rPr>
              <a:t>2025.7.18</a:t>
            </a:r>
            <a:endParaRPr lang="en-US" altLang="zh-CN" b="1">
              <a:latin typeface="仿宋" panose="02010609060101010101" charset="-122"/>
              <a:ea typeface="仿宋" panose="02010609060101010101" charset="-122"/>
              <a:cs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rcRect t="1978" r="870"/>
          <a:stretch>
            <a:fillRect/>
          </a:stretch>
        </p:blipFill>
        <p:spPr>
          <a:xfrm>
            <a:off x="180340" y="410845"/>
            <a:ext cx="11915140" cy="619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/>
          <p:nvPr/>
        </p:nvGrpSpPr>
        <p:grpSpPr>
          <a:xfrm>
            <a:off x="2699385" y="338455"/>
            <a:ext cx="6754495" cy="583565"/>
            <a:chOff x="2918188" y="338191"/>
            <a:chExt cx="5975713" cy="542261"/>
          </a:xfrm>
        </p:grpSpPr>
        <p:sp>
          <p:nvSpPr>
            <p:cNvPr id="93" name="TextBox 18"/>
            <p:cNvSpPr txBox="1"/>
            <p:nvPr/>
          </p:nvSpPr>
          <p:spPr>
            <a:xfrm flipH="1">
              <a:off x="4368278" y="338191"/>
              <a:ext cx="3449320" cy="54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导演合作热力图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6" name="椭圆 105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03 - 导演合作热力图 - [localhos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680" y="2147570"/>
            <a:ext cx="9862185" cy="45783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20800" y="1382395"/>
            <a:ext cx="2618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375410"/>
            <a:r>
              <a:rPr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年份筛选：</a:t>
            </a:r>
            <a:r>
              <a:rPr sz="14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下拉选择具体年份或“全部”查看。</a:t>
            </a:r>
            <a:endParaRPr sz="14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44" name="Group 134"/>
          <p:cNvGrpSpPr/>
          <p:nvPr/>
        </p:nvGrpSpPr>
        <p:grpSpPr>
          <a:xfrm>
            <a:off x="380720" y="1210154"/>
            <a:ext cx="864665" cy="865389"/>
            <a:chOff x="3287425" y="1417883"/>
            <a:chExt cx="648499" cy="649042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Group 129"/>
          <p:cNvGrpSpPr/>
          <p:nvPr/>
        </p:nvGrpSpPr>
        <p:grpSpPr>
          <a:xfrm>
            <a:off x="3961485" y="1309695"/>
            <a:ext cx="864665" cy="865389"/>
            <a:chOff x="2779491" y="2517212"/>
            <a:chExt cx="648499" cy="649042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02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Group 130"/>
          <p:cNvGrpSpPr/>
          <p:nvPr/>
        </p:nvGrpSpPr>
        <p:grpSpPr>
          <a:xfrm>
            <a:off x="7982305" y="1282344"/>
            <a:ext cx="864665" cy="865389"/>
            <a:chOff x="3287425" y="3613920"/>
            <a:chExt cx="648499" cy="649042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03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4826000" y="1385570"/>
            <a:ext cx="3157855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zh-CN" altLang="en-US"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人物搜索：</a:t>
            </a:r>
            <a:r>
              <a:rPr lang="zh-CN" altLang="en-US" sz="14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实时过滤，自动高亮对应人物所有年份合作记录。</a:t>
            </a:r>
            <a:endParaRPr lang="zh-CN" altLang="en-US" sz="14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00795" y="1382395"/>
            <a:ext cx="2748280" cy="71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en-US"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交互提示：</a:t>
            </a:r>
            <a:r>
              <a:rPr lang="en-US" sz="14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悬浮显示详细信息（人物、年份、合作次数）。</a:t>
            </a:r>
            <a:endParaRPr lang="en-US" sz="14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5182975" y="3196290"/>
            <a:ext cx="1830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2013</a:t>
            </a:r>
            <a:endParaRPr lang="en-US" sz="105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345136" y="3196290"/>
            <a:ext cx="1830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2014</a:t>
            </a:r>
            <a:endParaRPr lang="en-US" sz="105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4093219" y="2392468"/>
            <a:ext cx="9525" cy="33464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8177574" y="2465839"/>
            <a:ext cx="76835" cy="317246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/>
          <p:cNvGrpSpPr/>
          <p:nvPr/>
        </p:nvGrpSpPr>
        <p:grpSpPr>
          <a:xfrm>
            <a:off x="2921363" y="584571"/>
            <a:ext cx="5975713" cy="583565"/>
            <a:chOff x="2918188" y="296916"/>
            <a:chExt cx="5975713" cy="583565"/>
          </a:xfrm>
        </p:grpSpPr>
        <p:sp>
          <p:nvSpPr>
            <p:cNvPr id="157" name="TextBox 18"/>
            <p:cNvSpPr txBox="1"/>
            <p:nvPr/>
          </p:nvSpPr>
          <p:spPr>
            <a:xfrm flipH="1">
              <a:off x="4435057" y="296916"/>
              <a:ext cx="304101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公众影响力部分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2988310"/>
            <a:ext cx="3542030" cy="215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89755" y="2988310"/>
            <a:ext cx="3554730" cy="2155825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28050" y="2351405"/>
            <a:ext cx="3391535" cy="215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6580858" y="4160718"/>
            <a:ext cx="39838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月度互动率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554188" y="2456459"/>
            <a:ext cx="3983867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月度播放趋势</a:t>
            </a:r>
            <a:endParaRPr lang="en-US" sz="2400" b="1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552918" y="5029560"/>
            <a:ext cx="39838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点赞 vs 收藏 vs 弹幕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580505" y="5898515"/>
            <a:ext cx="3983990" cy="689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播放量</a:t>
            </a:r>
            <a:r>
              <a:rPr lang="en-US" altLang="zh-CN" sz="2400" b="1" dirty="0">
                <a:solidFill>
                  <a:schemeClr val="accent4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TOP10</a:t>
            </a:r>
            <a:r>
              <a:rPr lang="zh-CN" altLang="en-US" sz="2400" b="1" dirty="0">
                <a:solidFill>
                  <a:schemeClr val="accent4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视频</a:t>
            </a:r>
            <a:endParaRPr lang="en-US" sz="2400" dirty="0">
              <a:solidFill>
                <a:schemeClr val="accent4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554470" y="3400425"/>
            <a:ext cx="398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UP</a:t>
            </a:r>
            <a:r>
              <a:rPr lang="zh-CN" altLang="en-US" sz="2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主累计播放量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635343" y="4071415"/>
            <a:ext cx="657827" cy="638993"/>
            <a:chOff x="5205677" y="1309828"/>
            <a:chExt cx="493370" cy="479245"/>
          </a:xfrm>
        </p:grpSpPr>
        <p:sp>
          <p:nvSpPr>
            <p:cNvPr id="89" name="Rounded Rectangle 88"/>
            <p:cNvSpPr/>
            <p:nvPr/>
          </p:nvSpPr>
          <p:spPr>
            <a:xfrm>
              <a:off x="5205677" y="1309828"/>
              <a:ext cx="493370" cy="47924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Freeform 117"/>
            <p:cNvSpPr/>
            <p:nvPr/>
          </p:nvSpPr>
          <p:spPr bwMode="auto">
            <a:xfrm>
              <a:off x="5317181" y="1414269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635978" y="2386087"/>
            <a:ext cx="657827" cy="638993"/>
            <a:chOff x="5205677" y="1966548"/>
            <a:chExt cx="493370" cy="479245"/>
          </a:xfrm>
        </p:grpSpPr>
        <p:sp>
          <p:nvSpPr>
            <p:cNvPr id="92" name="Rounded Rectangle 91"/>
            <p:cNvSpPr/>
            <p:nvPr/>
          </p:nvSpPr>
          <p:spPr>
            <a:xfrm>
              <a:off x="5205677" y="1966548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3" name="Freeform 36"/>
            <p:cNvSpPr>
              <a:spLocks noEditPoints="1"/>
            </p:cNvSpPr>
            <p:nvPr/>
          </p:nvSpPr>
          <p:spPr bwMode="auto">
            <a:xfrm>
              <a:off x="5317181" y="2059372"/>
              <a:ext cx="270363" cy="293597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635978" y="4945733"/>
            <a:ext cx="657827" cy="638993"/>
            <a:chOff x="5205677" y="2623268"/>
            <a:chExt cx="493370" cy="479245"/>
          </a:xfrm>
        </p:grpSpPr>
        <p:sp>
          <p:nvSpPr>
            <p:cNvPr id="95" name="Rounded Rectangle 94"/>
            <p:cNvSpPr/>
            <p:nvPr/>
          </p:nvSpPr>
          <p:spPr>
            <a:xfrm>
              <a:off x="5205677" y="2623268"/>
              <a:ext cx="493370" cy="479245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6" name="Freeform 13"/>
            <p:cNvSpPr>
              <a:spLocks noEditPoints="1"/>
            </p:cNvSpPr>
            <p:nvPr/>
          </p:nvSpPr>
          <p:spPr bwMode="auto">
            <a:xfrm>
              <a:off x="5301275" y="2711803"/>
              <a:ext cx="302175" cy="302175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635343" y="5778815"/>
            <a:ext cx="657827" cy="638993"/>
            <a:chOff x="5205677" y="3279988"/>
            <a:chExt cx="493370" cy="479245"/>
          </a:xfrm>
        </p:grpSpPr>
        <p:sp>
          <p:nvSpPr>
            <p:cNvPr id="99" name="Rounded Rectangle 98"/>
            <p:cNvSpPr/>
            <p:nvPr/>
          </p:nvSpPr>
          <p:spPr>
            <a:xfrm>
              <a:off x="5205677" y="3279988"/>
              <a:ext cx="493370" cy="47924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1920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0" name="Freeform 171"/>
            <p:cNvSpPr>
              <a:spLocks noEditPoints="1"/>
            </p:cNvSpPr>
            <p:nvPr/>
          </p:nvSpPr>
          <p:spPr bwMode="auto">
            <a:xfrm>
              <a:off x="5300142" y="3369769"/>
              <a:ext cx="304440" cy="299683"/>
            </a:xfrm>
            <a:custGeom>
              <a:avLst/>
              <a:gdLst/>
              <a:ahLst/>
              <a:cxnLst>
                <a:cxn ang="0">
                  <a:pos x="30" y="58"/>
                </a:cxn>
                <a:cxn ang="0">
                  <a:pos x="0" y="29"/>
                </a:cxn>
                <a:cxn ang="0">
                  <a:pos x="30" y="0"/>
                </a:cxn>
                <a:cxn ang="0">
                  <a:pos x="59" y="29"/>
                </a:cxn>
                <a:cxn ang="0">
                  <a:pos x="30" y="58"/>
                </a:cxn>
                <a:cxn ang="0">
                  <a:pos x="30" y="8"/>
                </a:cxn>
                <a:cxn ang="0">
                  <a:pos x="9" y="29"/>
                </a:cxn>
                <a:cxn ang="0">
                  <a:pos x="30" y="49"/>
                </a:cxn>
                <a:cxn ang="0">
                  <a:pos x="50" y="29"/>
                </a:cxn>
                <a:cxn ang="0">
                  <a:pos x="30" y="8"/>
                </a:cxn>
                <a:cxn ang="0">
                  <a:pos x="34" y="32"/>
                </a:cxn>
                <a:cxn ang="0">
                  <a:pos x="33" y="34"/>
                </a:cxn>
                <a:cxn ang="0">
                  <a:pos x="21" y="34"/>
                </a:cxn>
                <a:cxn ang="0">
                  <a:pos x="20" y="32"/>
                </a:cxn>
                <a:cxn ang="0">
                  <a:pos x="20" y="30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15"/>
                </a:cxn>
                <a:cxn ang="0">
                  <a:pos x="31" y="14"/>
                </a:cxn>
                <a:cxn ang="0">
                  <a:pos x="33" y="14"/>
                </a:cxn>
                <a:cxn ang="0">
                  <a:pos x="34" y="15"/>
                </a:cxn>
                <a:cxn ang="0">
                  <a:pos x="34" y="32"/>
                </a:cxn>
              </a:cxnLst>
              <a:rect l="0" t="0" r="r" b="b"/>
              <a:pathLst>
                <a:path w="59" h="58">
                  <a:moveTo>
                    <a:pt x="30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59" y="13"/>
                    <a:pt x="59" y="29"/>
                  </a:cubicBezTo>
                  <a:cubicBezTo>
                    <a:pt x="59" y="45"/>
                    <a:pt x="46" y="58"/>
                    <a:pt x="30" y="58"/>
                  </a:cubicBezTo>
                  <a:close/>
                  <a:moveTo>
                    <a:pt x="30" y="8"/>
                  </a:moveTo>
                  <a:cubicBezTo>
                    <a:pt x="18" y="8"/>
                    <a:pt x="9" y="17"/>
                    <a:pt x="9" y="29"/>
                  </a:cubicBezTo>
                  <a:cubicBezTo>
                    <a:pt x="9" y="40"/>
                    <a:pt x="18" y="49"/>
                    <a:pt x="30" y="49"/>
                  </a:cubicBezTo>
                  <a:cubicBezTo>
                    <a:pt x="41" y="49"/>
                    <a:pt x="50" y="40"/>
                    <a:pt x="50" y="29"/>
                  </a:cubicBezTo>
                  <a:cubicBezTo>
                    <a:pt x="50" y="17"/>
                    <a:pt x="41" y="8"/>
                    <a:pt x="30" y="8"/>
                  </a:cubicBezTo>
                  <a:close/>
                  <a:moveTo>
                    <a:pt x="34" y="32"/>
                  </a:moveTo>
                  <a:cubicBezTo>
                    <a:pt x="34" y="33"/>
                    <a:pt x="34" y="34"/>
                    <a:pt x="3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3"/>
                    <a:pt x="20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1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5"/>
                    <a:pt x="34" y="15"/>
                  </a:cubicBez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636260" y="3237230"/>
            <a:ext cx="653415" cy="638810"/>
            <a:chOff x="5205677" y="3936708"/>
            <a:chExt cx="493370" cy="479245"/>
          </a:xfrm>
        </p:grpSpPr>
        <p:sp>
          <p:nvSpPr>
            <p:cNvPr id="116" name="Rounded Rectangle 115"/>
            <p:cNvSpPr/>
            <p:nvPr/>
          </p:nvSpPr>
          <p:spPr>
            <a:xfrm>
              <a:off x="5205677" y="3936708"/>
              <a:ext cx="493370" cy="47924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7" name="Freeform 135"/>
            <p:cNvSpPr>
              <a:spLocks noEditPoints="1"/>
            </p:cNvSpPr>
            <p:nvPr/>
          </p:nvSpPr>
          <p:spPr bwMode="auto">
            <a:xfrm>
              <a:off x="5326950" y="4058855"/>
              <a:ext cx="250825" cy="2349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4689838" y="398516"/>
            <a:ext cx="5975713" cy="583565"/>
            <a:chOff x="2918188" y="381371"/>
            <a:chExt cx="5975713" cy="583565"/>
          </a:xfrm>
        </p:grpSpPr>
        <p:sp>
          <p:nvSpPr>
            <p:cNvPr id="120" name="TextBox 18"/>
            <p:cNvSpPr txBox="1"/>
            <p:nvPr/>
          </p:nvSpPr>
          <p:spPr>
            <a:xfrm flipH="1">
              <a:off x="4160102" y="381371"/>
              <a:ext cx="3654425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B</a:t>
              </a:r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站数据分析仪表盘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15" y="174625"/>
            <a:ext cx="4033520" cy="66833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80660" y="1220470"/>
            <a:ext cx="5844540" cy="1011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数据来源：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调用 B站的搜索接口抓取了与小李子相关的前</a:t>
            </a:r>
            <a:r>
              <a:rPr lang="zh-CN" altLang="en-US" b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100个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视频数据，涵盖播放量、点赞数等关键指标，并将其用于后续的仪表盘分析。</a:t>
            </a:r>
            <a:endParaRPr lang="zh-CN" altLang="en-US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460" y="323850"/>
            <a:ext cx="6271895" cy="583565"/>
            <a:chOff x="2918188" y="338191"/>
            <a:chExt cx="5975713" cy="569317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3920072" y="338191"/>
              <a:ext cx="4267835" cy="56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月度互动率（近</a:t>
              </a:r>
              <a:r>
                <a:rPr lang="en-US" altLang="zh-CN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10</a:t>
              </a:r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年）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16 - 莱昂纳多 B站数据分析仪表盘 - [localhos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1428115"/>
            <a:ext cx="11262360" cy="5052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435692" y="338191"/>
              <a:ext cx="304292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UP</a:t>
              </a:r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主累积播放量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15 - 莱昂纳多 B站数据分析仪表盘 - [localhos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1130300"/>
            <a:ext cx="11174730" cy="519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435692" y="338191"/>
              <a:ext cx="263271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月度播放趋势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20 - 莱昂纳多 B站数据分析仪表盘 - [localhost]"/>
          <p:cNvPicPr>
            <a:picLocks noChangeAspect="1"/>
          </p:cNvPicPr>
          <p:nvPr/>
        </p:nvPicPr>
        <p:blipFill>
          <a:blip r:embed="rId1"/>
          <a:srcRect l="890" t="17569" r="1709" b="645"/>
          <a:stretch>
            <a:fillRect/>
          </a:stretch>
        </p:blipFill>
        <p:spPr>
          <a:xfrm>
            <a:off x="812165" y="1797050"/>
            <a:ext cx="9732645" cy="4511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188" y="382641"/>
            <a:ext cx="5975713" cy="583565"/>
            <a:chOff x="2918188" y="38264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395052" y="382641"/>
              <a:ext cx="263271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三连数据比较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18 - 莱昂纳多 B站数据分析仪表盘 - [localhos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1397000"/>
            <a:ext cx="11595100" cy="509143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518128" y="520337"/>
            <a:ext cx="194038" cy="1940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099288" y="520337"/>
            <a:ext cx="194038" cy="1940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293452" y="338191"/>
              <a:ext cx="32499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播放量</a:t>
              </a:r>
              <a:r>
                <a:rPr lang="en-US" altLang="zh-CN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TOP10</a:t>
              </a:r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视频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FireShot Capture 019 - 莱昂纳多 B站数据分析仪表盘 - [localhost]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1297305"/>
            <a:ext cx="11669395" cy="5079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368550" y="372745"/>
            <a:ext cx="7603294" cy="583565"/>
            <a:chOff x="2918188" y="367532"/>
            <a:chExt cx="5975713" cy="49934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098820" y="367532"/>
              <a:ext cx="4679950" cy="49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Google点击量地图热力图</a:t>
              </a:r>
              <a:endParaRPr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t="2157" r="1342"/>
          <a:stretch>
            <a:fillRect/>
          </a:stretch>
        </p:blipFill>
        <p:spPr>
          <a:xfrm>
            <a:off x="400685" y="1591310"/>
            <a:ext cx="7853680" cy="509016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700135" y="2096770"/>
            <a:ext cx="3081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375410"/>
            <a:r>
              <a:rPr sz="16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热力分布：</a:t>
            </a:r>
            <a:r>
              <a:rPr sz="16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颜色越深表示点击热度越高。支持缩放与漫游交互。</a:t>
            </a:r>
            <a:endParaRPr sz="16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44" name="Group 134"/>
          <p:cNvGrpSpPr/>
          <p:nvPr/>
        </p:nvGrpSpPr>
        <p:grpSpPr>
          <a:xfrm>
            <a:off x="7746720" y="1862934"/>
            <a:ext cx="864665" cy="865389"/>
            <a:chOff x="3287425" y="1417883"/>
            <a:chExt cx="648499" cy="649042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Group 129"/>
          <p:cNvGrpSpPr/>
          <p:nvPr/>
        </p:nvGrpSpPr>
        <p:grpSpPr>
          <a:xfrm>
            <a:off x="7746720" y="3323280"/>
            <a:ext cx="864665" cy="865389"/>
            <a:chOff x="2779491" y="2517212"/>
            <a:chExt cx="648499" cy="649042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02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Group 130"/>
          <p:cNvGrpSpPr/>
          <p:nvPr/>
        </p:nvGrpSpPr>
        <p:grpSpPr>
          <a:xfrm>
            <a:off x="7775295" y="4783099"/>
            <a:ext cx="864665" cy="865389"/>
            <a:chOff x="3287425" y="3613920"/>
            <a:chExt cx="648499" cy="649042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03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8639810" y="3488690"/>
            <a:ext cx="3335020" cy="699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zh-CN" altLang="en-US" sz="16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悬浮提示：</a:t>
            </a:r>
            <a:r>
              <a:rPr lang="zh-CN" altLang="en-US" sz="16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显示国家/地区名称 + 点击热度数值。</a:t>
            </a:r>
            <a:endParaRPr lang="zh-CN" altLang="en-US" sz="14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8225" y="1085215"/>
            <a:ext cx="8760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实现目标：</a:t>
            </a:r>
            <a:r>
              <a:rPr lang="zh-CN" altLang="en-US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可视化展示 Google 搜索点击热度在不同国家/地区的分布情况。</a:t>
            </a:r>
            <a:endParaRPr lang="zh-CN" altLang="en-US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  <a:p>
            <a:r>
              <a:rPr lang="zh-CN" altLang="en-US" b="1">
                <a:solidFill>
                  <a:schemeClr val="accent5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数据来源：</a:t>
            </a:r>
            <a:r>
              <a:rPr lang="zh-CN" altLang="en-US">
                <a:solidFill>
                  <a:schemeClr val="tx1"/>
                </a:solidFill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Google Trends官方数据网站下载。</a:t>
            </a:r>
            <a:endParaRPr lang="zh-CN" altLang="en-US" b="1">
              <a:solidFill>
                <a:schemeClr val="tx1"/>
              </a:solidFill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4" name="TextBox 69"/>
          <p:cNvSpPr txBox="1"/>
          <p:nvPr/>
        </p:nvSpPr>
        <p:spPr>
          <a:xfrm>
            <a:off x="8700135" y="5058410"/>
            <a:ext cx="3335020" cy="699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zh-CN" altLang="en-US" sz="16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地图切换：</a:t>
            </a:r>
            <a:r>
              <a:rPr lang="zh-CN" altLang="en-US" sz="16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下拉框切换中国 / 世界地图。</a:t>
            </a:r>
            <a:endParaRPr lang="zh-CN" altLang="en-US" sz="16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Box 139"/>
          <p:cNvSpPr txBox="1"/>
          <p:nvPr/>
        </p:nvSpPr>
        <p:spPr>
          <a:xfrm>
            <a:off x="5182975" y="3752550"/>
            <a:ext cx="1830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2013</a:t>
            </a:r>
            <a:endParaRPr lang="en-US" sz="105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345136" y="3752550"/>
            <a:ext cx="1830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05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2014</a:t>
            </a:r>
            <a:endParaRPr lang="en-US" sz="105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4093219" y="2948728"/>
            <a:ext cx="9525" cy="334645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8177574" y="3022099"/>
            <a:ext cx="76835" cy="317246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6" name="组合 155"/>
          <p:cNvGrpSpPr/>
          <p:nvPr/>
        </p:nvGrpSpPr>
        <p:grpSpPr>
          <a:xfrm>
            <a:off x="2921363" y="625846"/>
            <a:ext cx="5975713" cy="583565"/>
            <a:chOff x="2918188" y="338191"/>
            <a:chExt cx="5975713" cy="583565"/>
          </a:xfrm>
        </p:grpSpPr>
        <p:sp>
          <p:nvSpPr>
            <p:cNvPr id="157" name="TextBox 18"/>
            <p:cNvSpPr txBox="1"/>
            <p:nvPr/>
          </p:nvSpPr>
          <p:spPr>
            <a:xfrm flipH="1">
              <a:off x="5011002" y="338191"/>
              <a:ext cx="18161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项目介绍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9" name="椭圆 158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7" name="椭圆 166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4160" y="3544570"/>
            <a:ext cx="3542030" cy="2155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89755" y="3544570"/>
            <a:ext cx="3554730" cy="2155825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28050" y="3544570"/>
            <a:ext cx="3391535" cy="2155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63345" y="1397635"/>
            <a:ext cx="992314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选题：图数据可视化</a:t>
            </a:r>
            <a:endParaRPr lang="zh-CN" altLang="en-US" sz="2000" b="1"/>
          </a:p>
          <a:p>
            <a:r>
              <a:rPr lang="zh-CN" altLang="en-US" sz="2000" b="1"/>
              <a:t>内容：通过丰富的图表和关系网络（即图结构的可视化），直观展示小李子从早期到2025年的影片时间线、类型分布，公众影响力，以及他与导演、演员之间的合作关系，全面揭示其职业发展轨迹和行业影响力。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331470" y="2907665"/>
            <a:ext cx="13322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成果：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/>
      </p:par>
    </p:tnLst>
    <p:bldLst>
      <p:bldP spid="140" grpId="0"/>
      <p:bldP spid="1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435692" y="338191"/>
              <a:ext cx="304101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可切换世界地图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1042035"/>
            <a:ext cx="8839835" cy="5723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9041593" y="1163225"/>
            <a:ext cx="24302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各奖项提名</a:t>
            </a:r>
            <a:r>
              <a:rPr lang="en-US" altLang="zh-CN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/</a:t>
            </a:r>
            <a:r>
              <a:rPr lang="zh-CN" altLang="en-US" b="1" dirty="0">
                <a:solidFill>
                  <a:schemeClr val="accent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获奖情况</a:t>
            </a:r>
            <a:endParaRPr lang="en-US" dirty="0">
              <a:solidFill>
                <a:schemeClr val="accent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横轴：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不同奖项名称，如奥斯卡奖、金球奖、英国电影学院奖等。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纵轴：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对应提名与获奖数量。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959850" y="3305810"/>
            <a:ext cx="2675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提名</a:t>
            </a:r>
            <a:r>
              <a:rPr lang="en-US" altLang="zh-CN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/</a:t>
            </a:r>
            <a:r>
              <a:rPr lang="zh-CN" altLang="en-US" b="1" dirty="0">
                <a:solidFill>
                  <a:schemeClr val="accent2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获奖年份分布趋势</a:t>
            </a:r>
            <a:endParaRPr lang="en-US" dirty="0">
              <a:solidFill>
                <a:schemeClr val="accent2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横轴：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年份，从1993年到2021年。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纵轴：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每年提名和获奖的数量。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041765" y="5454015"/>
            <a:ext cx="259334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获奖与作品关键词词云</a:t>
            </a:r>
            <a:endParaRPr lang="en-US" dirty="0">
              <a:solidFill>
                <a:schemeClr val="accent3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将获奖作品与奖项关键词汇总成词云图。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字体越大代表出现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频次越高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32" name="Freeform 46"/>
          <p:cNvSpPr>
            <a:spLocks noEditPoints="1"/>
          </p:cNvSpPr>
          <p:nvPr/>
        </p:nvSpPr>
        <p:spPr bwMode="auto">
          <a:xfrm>
            <a:off x="8232225" y="1146877"/>
            <a:ext cx="661800" cy="66180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35" name="Freeform 46"/>
          <p:cNvSpPr>
            <a:spLocks noEditPoints="1"/>
          </p:cNvSpPr>
          <p:nvPr/>
        </p:nvSpPr>
        <p:spPr bwMode="auto">
          <a:xfrm>
            <a:off x="8239210" y="3306037"/>
            <a:ext cx="661800" cy="66180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38" name="Freeform 46"/>
          <p:cNvSpPr>
            <a:spLocks noEditPoints="1"/>
          </p:cNvSpPr>
          <p:nvPr/>
        </p:nvSpPr>
        <p:spPr bwMode="auto">
          <a:xfrm>
            <a:off x="8239210" y="5506102"/>
            <a:ext cx="661800" cy="661800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 flipH="1">
            <a:off x="7850473" y="1463177"/>
            <a:ext cx="14605" cy="45554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922020"/>
            <a:ext cx="6834505" cy="5771515"/>
          </a:xfrm>
          <a:prstGeom prst="rect">
            <a:avLst/>
          </a:prstGeom>
        </p:spPr>
      </p:pic>
      <p:grpSp>
        <p:nvGrpSpPr>
          <p:cNvPr id="80" name="组合 7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435692" y="338191"/>
              <a:ext cx="304101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个人荣誉可视化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32" grpId="0" bldLvl="0" animBg="1"/>
      <p:bldP spid="135" grpId="0" bldLvl="0" animBg="1"/>
      <p:bldP spid="13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-2147483648" y="-2147483648"/>
            <a:ext cx="2147011200" cy="214701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725" r="310"/>
          <a:stretch>
            <a:fillRect/>
          </a:stretch>
        </p:blipFill>
        <p:spPr>
          <a:xfrm>
            <a:off x="6676390" y="0"/>
            <a:ext cx="5515610" cy="3215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8030"/>
            <a:ext cx="5491480" cy="3639820"/>
          </a:xfrm>
          <a:prstGeom prst="rect">
            <a:avLst/>
          </a:prstGeom>
        </p:spPr>
      </p:pic>
      <p:sp>
        <p:nvSpPr>
          <p:cNvPr id="4" name="PA_矩形 5"/>
          <p:cNvSpPr/>
          <p:nvPr>
            <p:custDataLst>
              <p:tags r:id="rId4"/>
            </p:custDataLst>
          </p:nvPr>
        </p:nvSpPr>
        <p:spPr>
          <a:xfrm>
            <a:off x="3157220" y="2011045"/>
            <a:ext cx="4848860" cy="194691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  <a:effectLst>
            <a:outerShdw blurRad="508000" dist="190500" dir="54000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57220" y="2527935"/>
            <a:ext cx="4473575" cy="8197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    </a:t>
            </a:r>
            <a:r>
              <a:rPr lang="en-US" alt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 </a:t>
            </a:r>
            <a:r>
              <a:rPr lang="zh-CN" sz="4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宋体" panose="02010600030101010101" pitchFamily="2" charset="-122"/>
              </a:rPr>
              <a:t>谢谢大家！</a:t>
            </a:r>
            <a:endParaRPr lang="zh-CN" sz="4800">
              <a:ea typeface="宋体" panose="02010600030101010101" pitchFamily="2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-222" y="0"/>
            <a:ext cx="1019171" cy="1945222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/>
              <a:ea typeface="微软雅黑" panose="020B0503020204020204" charset="-122"/>
              <a:sym typeface="Times New Roman" panose="02020603050405020304"/>
            </a:endParaRPr>
          </a:p>
        </p:txBody>
      </p:sp>
      <p:sp>
        <p:nvSpPr>
          <p:cNvPr id="9" name="Rectangle 16"/>
          <p:cNvSpPr/>
          <p:nvPr/>
        </p:nvSpPr>
        <p:spPr>
          <a:xfrm rot="5400000">
            <a:off x="10710323" y="5375910"/>
            <a:ext cx="1019171" cy="1945222"/>
          </a:xfrm>
          <a:prstGeom prst="rect">
            <a:avLst/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Times New Roman" panose="02020603050405020304"/>
              <a:ea typeface="微软雅黑" panose="020B0503020204020204" charset="-122"/>
              <a:sym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78345" y="4824730"/>
            <a:ext cx="264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汇报人：胡慧泽</a:t>
            </a:r>
            <a:r>
              <a:rPr lang="en-US" altLang="zh-CN" b="1"/>
              <a:t> </a:t>
            </a:r>
            <a:r>
              <a:rPr lang="zh-CN" altLang="en-US" b="1">
                <a:ea typeface="宋体" panose="02010600030101010101" pitchFamily="2" charset="-122"/>
              </a:rPr>
              <a:t>吕欣萌</a:t>
            </a:r>
            <a:endParaRPr lang="zh-CN" altLang="en-US" b="1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/>
          <p:cNvSpPr/>
          <p:nvPr/>
        </p:nvSpPr>
        <p:spPr>
          <a:xfrm rot="10800000">
            <a:off x="2491105" y="2997835"/>
            <a:ext cx="427355" cy="48704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918188" y="328666"/>
            <a:ext cx="5975713" cy="583565"/>
            <a:chOff x="2918188" y="328666"/>
            <a:chExt cx="5975713" cy="583565"/>
          </a:xfrm>
        </p:grpSpPr>
        <p:sp>
          <p:nvSpPr>
            <p:cNvPr id="18" name="TextBox 18"/>
            <p:cNvSpPr txBox="1"/>
            <p:nvPr/>
          </p:nvSpPr>
          <p:spPr>
            <a:xfrm flipH="1">
              <a:off x="4850347" y="328666"/>
              <a:ext cx="18161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数据获取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27200" y="1503045"/>
            <a:ext cx="1191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准备工作：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349490" y="1503045"/>
            <a:ext cx="1544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数据爬取：</a:t>
            </a:r>
            <a:endParaRPr lang="zh-CN" altLang="en-US"/>
          </a:p>
        </p:txBody>
      </p:sp>
      <p:sp>
        <p:nvSpPr>
          <p:cNvPr id="6" name="Rounded Rectangle 47"/>
          <p:cNvSpPr/>
          <p:nvPr>
            <p:custDataLst>
              <p:tags r:id="rId1"/>
            </p:custDataLst>
          </p:nvPr>
        </p:nvSpPr>
        <p:spPr>
          <a:xfrm>
            <a:off x="1554480" y="2150745"/>
            <a:ext cx="2357120" cy="638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0" name="Rounded Rectangle 47"/>
          <p:cNvSpPr/>
          <p:nvPr>
            <p:custDataLst>
              <p:tags r:id="rId2"/>
            </p:custDataLst>
          </p:nvPr>
        </p:nvSpPr>
        <p:spPr>
          <a:xfrm>
            <a:off x="1554480" y="3693160"/>
            <a:ext cx="2357120" cy="638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1" name="Up Arrow 6"/>
          <p:cNvSpPr/>
          <p:nvPr>
            <p:custDataLst>
              <p:tags r:id="rId3"/>
            </p:custDataLst>
          </p:nvPr>
        </p:nvSpPr>
        <p:spPr>
          <a:xfrm rot="10800000">
            <a:off x="2605405" y="4460240"/>
            <a:ext cx="427355" cy="48704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05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2" name="Rounded Rectangle 47"/>
          <p:cNvSpPr/>
          <p:nvPr>
            <p:custDataLst>
              <p:tags r:id="rId4"/>
            </p:custDataLst>
          </p:nvPr>
        </p:nvSpPr>
        <p:spPr>
          <a:xfrm>
            <a:off x="1640840" y="5149850"/>
            <a:ext cx="2357120" cy="638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3" name="Rounded Rectangle 47"/>
          <p:cNvSpPr/>
          <p:nvPr>
            <p:custDataLst>
              <p:tags r:id="rId5"/>
            </p:custDataLst>
          </p:nvPr>
        </p:nvSpPr>
        <p:spPr>
          <a:xfrm>
            <a:off x="7052310" y="2110105"/>
            <a:ext cx="2357120" cy="638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4" name="Rounded Rectangle 47"/>
          <p:cNvSpPr/>
          <p:nvPr>
            <p:custDataLst>
              <p:tags r:id="rId6"/>
            </p:custDataLst>
          </p:nvPr>
        </p:nvSpPr>
        <p:spPr>
          <a:xfrm>
            <a:off x="7055485" y="3684905"/>
            <a:ext cx="2357120" cy="638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5" name="Rounded Rectangle 47"/>
          <p:cNvSpPr/>
          <p:nvPr>
            <p:custDataLst>
              <p:tags r:id="rId7"/>
            </p:custDataLst>
          </p:nvPr>
        </p:nvSpPr>
        <p:spPr>
          <a:xfrm>
            <a:off x="7225030" y="5090795"/>
            <a:ext cx="2184400" cy="6483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727835" y="2286000"/>
            <a:ext cx="188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</a:t>
            </a:r>
            <a:r>
              <a:rPr lang="en-US" altLang="zh-CN"/>
              <a:t>TMDB</a:t>
            </a:r>
            <a:r>
              <a:rPr lang="zh-CN" altLang="en-US">
                <a:ea typeface="宋体" panose="02010600030101010101" pitchFamily="2" charset="-122"/>
              </a:rPr>
              <a:t>账号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79320" y="3803650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</a:t>
            </a:r>
            <a:r>
              <a:rPr lang="en-US" altLang="zh-CN"/>
              <a:t>API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2023110" y="5370830"/>
            <a:ext cx="1581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爬取小李子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7225030" y="2286000"/>
            <a:ext cx="210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获取演员电影列表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254240" y="3799840"/>
            <a:ext cx="2045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提取电影基础信息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349490" y="5219065"/>
            <a:ext cx="1791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保存为</a:t>
            </a:r>
            <a:r>
              <a:rPr lang="en-US" altLang="zh-CN"/>
              <a:t>json</a:t>
            </a:r>
            <a:r>
              <a:rPr lang="zh-CN" altLang="en-US">
                <a:ea typeface="宋体" panose="02010600030101010101" pitchFamily="2" charset="-122"/>
              </a:rPr>
              <a:t>文件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2" name="Up Arrow 6"/>
          <p:cNvSpPr/>
          <p:nvPr>
            <p:custDataLst>
              <p:tags r:id="rId8"/>
            </p:custDataLst>
          </p:nvPr>
        </p:nvSpPr>
        <p:spPr>
          <a:xfrm rot="10800000">
            <a:off x="8007985" y="2865755"/>
            <a:ext cx="427355" cy="48704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05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3" name="Up Arrow 6"/>
          <p:cNvSpPr/>
          <p:nvPr>
            <p:custDataLst>
              <p:tags r:id="rId9"/>
            </p:custDataLst>
          </p:nvPr>
        </p:nvSpPr>
        <p:spPr>
          <a:xfrm rot="10800000">
            <a:off x="8109585" y="4450080"/>
            <a:ext cx="427355" cy="487045"/>
          </a:xfrm>
          <a:prstGeom prst="up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sz="1050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1" grpId="0" bldLvl="0" animBg="1"/>
      <p:bldP spid="42" grpId="0" bldLvl="0" animBg="1"/>
      <p:bldP spid="43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4"/>
          <p:cNvSpPr txBox="1"/>
          <p:nvPr/>
        </p:nvSpPr>
        <p:spPr>
          <a:xfrm>
            <a:off x="1113183" y="1999804"/>
            <a:ext cx="9964867" cy="566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900" b="1" dirty="0">
              <a:solidFill>
                <a:schemeClr val="tx2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17553" y="624576"/>
            <a:ext cx="5975713" cy="583565"/>
            <a:chOff x="2918188" y="337556"/>
            <a:chExt cx="5975713" cy="583565"/>
          </a:xfrm>
        </p:grpSpPr>
        <p:sp>
          <p:nvSpPr>
            <p:cNvPr id="9" name="TextBox 18"/>
            <p:cNvSpPr txBox="1"/>
            <p:nvPr/>
          </p:nvSpPr>
          <p:spPr>
            <a:xfrm flipH="1">
              <a:off x="4601573" y="337556"/>
              <a:ext cx="25882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影片时间轴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794510" y="5582285"/>
            <a:ext cx="7978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小李子早期作品的类型以剧情片为主，《泰坦尼克号》是他最为著名的作品，2006年后，作品类型逐渐转向纪录片。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1385" y="1398905"/>
            <a:ext cx="10598150" cy="4060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2918188" y="331206"/>
            <a:ext cx="5975713" cy="583565"/>
            <a:chOff x="2918188" y="331206"/>
            <a:chExt cx="5975713" cy="583565"/>
          </a:xfrm>
        </p:grpSpPr>
        <p:sp>
          <p:nvSpPr>
            <p:cNvPr id="57" name="TextBox 18"/>
            <p:cNvSpPr txBox="1"/>
            <p:nvPr/>
          </p:nvSpPr>
          <p:spPr>
            <a:xfrm flipH="1">
              <a:off x="4394563" y="331206"/>
              <a:ext cx="316928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影片类型饼状图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4370" y="1376045"/>
            <a:ext cx="7333615" cy="4296410"/>
          </a:xfrm>
          <a:prstGeom prst="rect">
            <a:avLst/>
          </a:prstGeom>
        </p:spPr>
      </p:pic>
      <p:grpSp>
        <p:nvGrpSpPr>
          <p:cNvPr id="7" name="Group 46"/>
          <p:cNvGrpSpPr/>
          <p:nvPr/>
        </p:nvGrpSpPr>
        <p:grpSpPr>
          <a:xfrm>
            <a:off x="7844488" y="2695782"/>
            <a:ext cx="657827" cy="638993"/>
            <a:chOff x="890641" y="2056350"/>
            <a:chExt cx="493370" cy="479245"/>
          </a:xfrm>
        </p:grpSpPr>
        <p:sp>
          <p:nvSpPr>
            <p:cNvPr id="8" name="Rounded Rectangle 47"/>
            <p:cNvSpPr/>
            <p:nvPr>
              <p:custDataLst>
                <p:tags r:id="rId3"/>
              </p:custDataLst>
            </p:nvPr>
          </p:nvSpPr>
          <p:spPr>
            <a:xfrm>
              <a:off x="890641" y="2056350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 100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1024137" y="2185641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pPr defTabSz="1375410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502650" y="3543300"/>
            <a:ext cx="3275965" cy="999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小李子参演的影片类型非常丰富，一共有十七种，其中剧情类影片和纪录片的占比最大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43" name="TextBox 18"/>
            <p:cNvSpPr txBox="1"/>
            <p:nvPr/>
          </p:nvSpPr>
          <p:spPr>
            <a:xfrm flipH="1">
              <a:off x="4794467" y="338191"/>
              <a:ext cx="22244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导演关系图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26305" y="1132840"/>
            <a:ext cx="7231380" cy="5354955"/>
          </a:xfrm>
          <a:prstGeom prst="rect">
            <a:avLst/>
          </a:prstGeom>
        </p:spPr>
      </p:pic>
      <p:sp>
        <p:nvSpPr>
          <p:cNvPr id="49" name="Oval 4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497634" y="1960247"/>
            <a:ext cx="665126" cy="665684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r>
              <a: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01</a:t>
            </a:r>
            <a:endParaRPr lang="en-US" sz="1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52" name="Oval 51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66849" y="3703803"/>
            <a:ext cx="665126" cy="665684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375410"/>
            <a:r>
              <a: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02</a:t>
            </a:r>
            <a:endParaRPr lang="en-US" sz="1000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630" y="1960245"/>
            <a:ext cx="2741930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小李子和大部分导演都只合作了一到两次，只和两位导演合作超过三次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537970" y="3820795"/>
            <a:ext cx="2755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小李子和Martin Scorsese合作最为密切，一起合作过八次影片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94572" y="2346789"/>
            <a:ext cx="1464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Analysis</a:t>
            </a:r>
            <a:r>
              <a:rPr lang="zh-CN" altLang="id-ID" sz="20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：</a:t>
            </a:r>
            <a:endParaRPr lang="zh-CN" altLang="id-ID" sz="2000" b="1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918188" y="338191"/>
            <a:ext cx="5975713" cy="583565"/>
            <a:chOff x="2918188" y="338191"/>
            <a:chExt cx="5975713" cy="583565"/>
          </a:xfrm>
        </p:grpSpPr>
        <p:sp>
          <p:nvSpPr>
            <p:cNvPr id="23" name="TextBox 18"/>
            <p:cNvSpPr txBox="1"/>
            <p:nvPr/>
          </p:nvSpPr>
          <p:spPr>
            <a:xfrm flipH="1">
              <a:off x="4386162" y="338191"/>
              <a:ext cx="304101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合作演员关系图</a:t>
              </a:r>
              <a:endParaRPr lang="zh-CN" altLang="en-US" sz="3200" b="1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070" y="1381760"/>
            <a:ext cx="7416165" cy="5071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9705" y="3006725"/>
            <a:ext cx="35153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小李子的合作对象不是均匀分散，而是围绕部分演员形成紧密合作圈，最多</a:t>
            </a:r>
            <a:r>
              <a:rPr lang="zh-CN" altLang="en-US">
                <a:ea typeface="宋体" panose="02010600030101010101" pitchFamily="2" charset="-122"/>
              </a:rPr>
              <a:t>合作高达十次，</a:t>
            </a:r>
            <a:r>
              <a:rPr lang="zh-CN" altLang="en-US"/>
              <a:t>说明行业内存在合作倾向的集中性，成功演员间更常反复携手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918460" y="369569"/>
            <a:ext cx="6488430" cy="583565"/>
            <a:chOff x="2918188" y="365065"/>
            <a:chExt cx="5975713" cy="504038"/>
          </a:xfrm>
        </p:grpSpPr>
        <p:sp>
          <p:nvSpPr>
            <p:cNvPr id="81" name="TextBox 18"/>
            <p:cNvSpPr txBox="1"/>
            <p:nvPr/>
          </p:nvSpPr>
          <p:spPr>
            <a:xfrm flipH="1">
              <a:off x="4364929" y="365065"/>
              <a:ext cx="3449320" cy="5040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r>
                <a:rPr lang="zh-CN" altLang="en-US" sz="32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合作关系力导向图</a:t>
              </a:r>
              <a:endParaRPr lang="zh-CN" alt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75187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78140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81093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84045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86998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9181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321346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350873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804013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4099288" y="520337"/>
              <a:ext cx="194038" cy="1940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 descr="6"/>
          <p:cNvPicPr>
            <a:picLocks noChangeAspect="1"/>
          </p:cNvPicPr>
          <p:nvPr/>
        </p:nvPicPr>
        <p:blipFill>
          <a:blip r:embed="rId1"/>
          <a:srcRect t="843" r="160"/>
          <a:stretch>
            <a:fillRect/>
          </a:stretch>
        </p:blipFill>
        <p:spPr>
          <a:xfrm>
            <a:off x="111760" y="1851660"/>
            <a:ext cx="7401560" cy="454787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72195" y="2587625"/>
            <a:ext cx="30810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defTabSz="1375410"/>
            <a:r>
              <a:rPr lang="zh-CN" altLang="en-US"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功能：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支持人物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人物之间的关系网络，电影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人物之间的关系网络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44" name="Group 134"/>
          <p:cNvGrpSpPr/>
          <p:nvPr/>
        </p:nvGrpSpPr>
        <p:grpSpPr>
          <a:xfrm>
            <a:off x="7718780" y="2353789"/>
            <a:ext cx="864665" cy="865389"/>
            <a:chOff x="3287425" y="1417883"/>
            <a:chExt cx="648499" cy="649042"/>
          </a:xfrm>
        </p:grpSpPr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01</a:t>
              </a:r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Group 129"/>
          <p:cNvGrpSpPr/>
          <p:nvPr/>
        </p:nvGrpSpPr>
        <p:grpSpPr>
          <a:xfrm>
            <a:off x="7718780" y="3814135"/>
            <a:ext cx="864665" cy="865389"/>
            <a:chOff x="2779491" y="2517212"/>
            <a:chExt cx="648499" cy="649042"/>
          </a:xfrm>
        </p:grpSpPr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2779491" y="2517212"/>
              <a:ext cx="648499" cy="649042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854318" y="2592102"/>
              <a:ext cx="498845" cy="49926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02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Group 130"/>
          <p:cNvGrpSpPr/>
          <p:nvPr/>
        </p:nvGrpSpPr>
        <p:grpSpPr>
          <a:xfrm>
            <a:off x="7747355" y="5273954"/>
            <a:ext cx="864665" cy="865389"/>
            <a:chOff x="3287425" y="3613920"/>
            <a:chExt cx="648499" cy="649042"/>
          </a:xfrm>
        </p:grpSpPr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287425" y="3613920"/>
              <a:ext cx="648499" cy="649042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endParaRPr lang="en-US" sz="1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3362252" y="3688810"/>
              <a:ext cx="498845" cy="49926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375410"/>
              <a:r>
                <a:rPr lang="en-US" sz="1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03</a:t>
              </a:r>
              <a:endParaRPr lang="en-US" sz="10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8583295" y="3927475"/>
            <a:ext cx="3637280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zh-CN" altLang="en-US"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交互功能：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节点标签显示/隐藏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        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支持缩放、拖动与导出视图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        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动态调整斥力、长度、标签字号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583295" y="5494020"/>
            <a:ext cx="3736975" cy="71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1375410"/>
            <a:r>
              <a:rPr lang="en-US" sz="1400" b="1" dirty="0">
                <a:solidFill>
                  <a:schemeClr val="accent5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前端技术栈：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CSS界面设计（响应式+滚动）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            原生JS动态交互逻辑控制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  <a:p>
            <a:pPr defTabSz="1375410"/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5240" y="1085215"/>
            <a:ext cx="906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5"/>
                </a:solidFill>
              </a:rPr>
              <a:t>实现目标：</a:t>
            </a:r>
            <a:r>
              <a:rPr lang="zh-CN" altLang="en-US"/>
              <a:t>通过力导向图可视化莱昂纳多·迪卡普里奥与其他人物和电影之间的合作关系。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324485"/>
            <a:ext cx="12192000" cy="634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PA" val="v4.0.0"/>
</p:tagLst>
</file>

<file path=ppt/tags/tag26.xml><?xml version="1.0" encoding="utf-8"?>
<p:tagLst xmlns:p="http://schemas.openxmlformats.org/presentationml/2006/main">
  <p:tag name="ISPRING_PRESENTATION_TITLE" val="156"/>
  <p:tag name="commondata" val="eyJoZGlkIjoiYjYzYTBlMTYzYjYyN2ZiNWFmZDcxYjk2ZDU5NTVjZGQ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千图网海量PPT模板www.58pic.com​​">
  <a:themeElements>
    <a:clrScheme name="自定义 3">
      <a:dk1>
        <a:srgbClr val="453D3D"/>
      </a:dk1>
      <a:lt1>
        <a:sysClr val="window" lastClr="FFFFFF"/>
      </a:lt1>
      <a:dk2>
        <a:srgbClr val="453D3D"/>
      </a:dk2>
      <a:lt2>
        <a:srgbClr val="E3DED1"/>
      </a:lt2>
      <a:accent1>
        <a:srgbClr val="2B5D88"/>
      </a:accent1>
      <a:accent2>
        <a:srgbClr val="3A7FB8"/>
      </a:accent2>
      <a:accent3>
        <a:srgbClr val="1A3952"/>
      </a:accent3>
      <a:accent4>
        <a:srgbClr val="1A3952"/>
      </a:accent4>
      <a:accent5>
        <a:srgbClr val="3A7FB8"/>
      </a:accent5>
      <a:accent6>
        <a:srgbClr val="3A7FB8"/>
      </a:accent6>
      <a:hlink>
        <a:srgbClr val="CAF0E3"/>
      </a:hlink>
      <a:folHlink>
        <a:srgbClr val="019172"/>
      </a:folHlink>
    </a:clrScheme>
    <a:fontScheme name="eidoupa5">
      <a:majorFont>
        <a:latin typeface="庞门正道标题体"/>
        <a:ea typeface="庞门正道标题体"/>
        <a:cs typeface=""/>
      </a:majorFont>
      <a:minorFont>
        <a:latin typeface="庞门正道标题体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1258</Words>
  <Application>WPS 演示</Application>
  <PresentationFormat>宽屏</PresentationFormat>
  <Paragraphs>172</Paragraphs>
  <Slides>22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宋体</vt:lpstr>
      <vt:lpstr>Wingdings</vt:lpstr>
      <vt:lpstr>思源黑体</vt:lpstr>
      <vt:lpstr>黑体</vt:lpstr>
      <vt:lpstr>等线</vt:lpstr>
      <vt:lpstr>Times New Roman</vt:lpstr>
      <vt:lpstr>微软雅黑</vt:lpstr>
      <vt:lpstr>仿宋</vt:lpstr>
      <vt:lpstr>Calibri</vt:lpstr>
      <vt:lpstr>庞门正道标题体</vt:lpstr>
      <vt:lpstr>Segoe Print</vt:lpstr>
      <vt:lpstr>Arial Unicode MS</vt:lpstr>
      <vt:lpstr>华文宋体</vt:lpstr>
      <vt:lpstr>千图网海量PPT模板www.58pic.com​​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156</dc:title>
  <dc:creator>lenovo</dc:creator>
  <cp:lastModifiedBy>你啊</cp:lastModifiedBy>
  <cp:revision>100</cp:revision>
  <dcterms:created xsi:type="dcterms:W3CDTF">2018-04-10T08:10:00Z</dcterms:created>
  <dcterms:modified xsi:type="dcterms:W3CDTF">2025-07-18T02:09:15Z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1443D06432BE4DE5A4188061F7B00F91_12</vt:lpwstr>
  </property>
  <property fmtid="{D5CDD505-2E9C-101B-9397-08002B2CF9AE}" pid="3" name="KSOProductBuildVer">
    <vt:lpwstr>2052-12.1.0.18372</vt:lpwstr>
  </property>
</Properties>
</file>